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256" r:id="rId2"/>
    <p:sldId id="431" r:id="rId3"/>
    <p:sldId id="438" r:id="rId4"/>
    <p:sldId id="424" r:id="rId5"/>
    <p:sldId id="435" r:id="rId6"/>
    <p:sldId id="446" r:id="rId7"/>
    <p:sldId id="445" r:id="rId8"/>
    <p:sldId id="441" r:id="rId9"/>
    <p:sldId id="447" r:id="rId10"/>
    <p:sldId id="258" r:id="rId11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 Kramarenko" initials="A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3F82"/>
    <a:srgbClr val="6699FF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5677" autoAdjust="0"/>
  </p:normalViewPr>
  <p:slideViewPr>
    <p:cSldViewPr snapToGrid="0" snapToObjects="1" showGuides="1">
      <p:cViewPr>
        <p:scale>
          <a:sx n="100" d="100"/>
          <a:sy n="100" d="100"/>
        </p:scale>
        <p:origin x="-946" y="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53" d="100"/>
          <a:sy n="53" d="100"/>
        </p:scale>
        <p:origin x="-16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Прирост пассажирских перевозок ВТ</a:t>
            </a:r>
          </a:p>
        </c:rich>
      </c:tx>
      <c:layout>
        <c:manualLayout>
          <c:xMode val="edge"/>
          <c:yMode val="edge"/>
          <c:x val="0.11555076288983583"/>
          <c:y val="2.4899556782032907E-2"/>
        </c:manualLayout>
      </c:layout>
      <c:overlay val="1"/>
      <c:spPr>
        <a:solidFill>
          <a:schemeClr val="bg1"/>
        </a:solidFill>
      </c:spPr>
    </c:title>
    <c:autoTitleDeleted val="0"/>
    <c:plotArea>
      <c:layout>
        <c:manualLayout>
          <c:layoutTarget val="inner"/>
          <c:xMode val="edge"/>
          <c:yMode val="edge"/>
          <c:x val="5.9780771313365635E-2"/>
          <c:y val="0.10584821548920569"/>
          <c:w val="0.78711312902302433"/>
          <c:h val="0.857957695220309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Лист1!$B$2:$D$2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 август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10.200000000000001</c:v>
                </c:pt>
                <c:pt idx="1">
                  <c:v>-1.2</c:v>
                </c:pt>
                <c:pt idx="2">
                  <c:v>-8.6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МВЛ</c:v>
                </c:pt>
              </c:strCache>
            </c:strRef>
          </c:tx>
          <c:invertIfNegative val="0"/>
          <c:cat>
            <c:strRef>
              <c:f>Лист1!$B$2:$D$2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 август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3.5</c:v>
                </c:pt>
                <c:pt idx="1">
                  <c:v>-15.8</c:v>
                </c:pt>
                <c:pt idx="2">
                  <c:v>-26.5</c:v>
                </c:pt>
              </c:numCache>
            </c:numRef>
          </c:val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ВВЛ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Лист1!$B$2:$D$2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 август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17.899999999999999</c:v>
                </c:pt>
                <c:pt idx="1">
                  <c:v>13.6</c:v>
                </c:pt>
                <c:pt idx="2">
                  <c:v>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032256"/>
        <c:axId val="76034048"/>
      </c:barChart>
      <c:catAx>
        <c:axId val="7603225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solidFill>
            <a:schemeClr val="bg1"/>
          </a:solidFill>
        </c:spPr>
        <c:crossAx val="76034048"/>
        <c:crosses val="autoZero"/>
        <c:auto val="1"/>
        <c:lblAlgn val="ctr"/>
        <c:lblOffset val="100"/>
        <c:noMultiLvlLbl val="0"/>
      </c:catAx>
      <c:valAx>
        <c:axId val="7603404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1.7453637915348482E-2"/>
              <c:y val="4.1637931668296414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6032256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6506529459004256"/>
          <c:y val="0.35067881743208512"/>
          <c:w val="0.13493470540995769"/>
          <c:h val="0.4035490360659232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BA026A7-471C-4036-8294-54CBCC40E8DC}" type="datetime1">
              <a:rPr lang="ru-RU"/>
              <a:pPr>
                <a:defRPr/>
              </a:pPr>
              <a:t>29.11.2016</a:t>
            </a:fld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F005A23-13A6-4795-9EC7-59ED74A25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990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BFE0AA3-E34F-4095-96D6-7313BEB84CFF}" type="datetime1">
              <a:rPr lang="ru-RU"/>
              <a:pPr>
                <a:defRPr/>
              </a:pPr>
              <a:t>29.11.2016</a:t>
            </a:fld>
            <a:endParaRPr lang="ru-RU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6D81E3D-2CD1-4532-B3E1-1CF0AFED2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103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F05F7-AAA6-4A96-8D9F-FB5DBF0322C9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1D1D3-AEC2-4632-BBA6-D516FED78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5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4A9B0-DD01-4729-B805-36C1C566209B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19FB7-B143-4184-8919-6DA3FED5A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1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FD3EE-94C7-42F4-A85A-FF1353EA3456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E78E4-3CCB-4E0C-9247-7222A6CA7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46E7-7693-453D-835C-39EA224B3B93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11BFB-0AF7-4553-B8B4-9DDE7FBC3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1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A4F50-8E3F-4EDD-9CD4-1D49E378C4D5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5821B-5995-4DCE-ADA5-6B737B723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4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F25C3-A019-4CBD-A41F-27E9BEAC4DDA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AF5A2-EECC-47E5-BF40-A815DC54C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4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3B37A-84DC-4345-A124-D161BA6173C8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E1CFB-5D42-450C-855A-A309AFC6D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9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BF3CC-6098-40C9-ABDD-B69D44C2BFF5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A748A-90B1-45F0-9C91-ECE5E447E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3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CF44E-846B-417A-81D3-CA63B2254BCB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94362-8E4E-4D54-9F69-4556FB59A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7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E4E4C-CEDF-48BD-AC10-2DCB495622BA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9236D-87D0-46C6-8360-75EA493B2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5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5ACBA-4D8A-456A-B915-189DDED7DDC0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DBA17-40F2-4E6A-A73B-6679DF9FE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1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fld id="{D585F870-B05C-46FE-907B-6E4BF650DF1C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fld id="{B8D334C6-8A9F-4BBD-8776-080E1D985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2014</a:t>
            </a:r>
            <a:endParaRPr kumimoji="1" lang="ru-RU" sz="800" dirty="0">
              <a:solidFill>
                <a:schemeClr val="bg1"/>
              </a:solidFill>
              <a:latin typeface="Myriad Pro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se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microsoft.com/office/2007/relationships/hdphoto" Target="../media/hdphoto1.wdp"/><Relationship Id="rId7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2.png"/><Relationship Id="rId10" Type="http://schemas.openxmlformats.org/officeDocument/2006/relationships/image" Target="../media/image16.jpeg"/><Relationship Id="rId4" Type="http://schemas.openxmlformats.org/officeDocument/2006/relationships/image" Target="../media/image11.jpeg"/><Relationship Id="rId9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 idx="4294967295"/>
          </p:nvPr>
        </p:nvSpPr>
        <p:spPr>
          <a:xfrm>
            <a:off x="181069" y="2117725"/>
            <a:ext cx="8754701" cy="2508063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003F8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3F8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rgbClr val="003F8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3F82"/>
                </a:solidFill>
                <a:latin typeface="Arial" pitchFamily="34" charset="0"/>
                <a:cs typeface="Arial" pitchFamily="34" charset="0"/>
              </a:rPr>
              <a:t>Эффективность мер государственного регулирования на авиатранспорте в период кризиса</a:t>
            </a:r>
            <a:br>
              <a:rPr lang="ru-RU" sz="2400" b="1" dirty="0" smtClean="0">
                <a:solidFill>
                  <a:srgbClr val="003F8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3F82"/>
                </a:solidFill>
                <a:latin typeface="Arial" pitchFamily="34" charset="0"/>
                <a:cs typeface="Arial" pitchFamily="34" charset="0"/>
              </a:rPr>
              <a:t>Реалии 2016</a:t>
            </a:r>
            <a:r>
              <a:rPr lang="ru-RU" sz="2000" b="1" dirty="0">
                <a:solidFill>
                  <a:srgbClr val="003F8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solidFill>
                  <a:srgbClr val="003F82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rgbClr val="003F8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solidFill>
                  <a:srgbClr val="003F82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rgbClr val="003F82"/>
                </a:solidFill>
                <a:latin typeface="Arial" pitchFamily="34" charset="0"/>
                <a:cs typeface="Arial" pitchFamily="34" charset="0"/>
              </a:rPr>
              <a:t>Ф. Борисов</a:t>
            </a:r>
            <a:br>
              <a:rPr lang="ru-RU" sz="2000" b="1" dirty="0">
                <a:solidFill>
                  <a:srgbClr val="003F82"/>
                </a:solidFill>
                <a:latin typeface="Arial" pitchFamily="34" charset="0"/>
                <a:cs typeface="Arial" pitchFamily="34" charset="0"/>
              </a:rPr>
            </a:br>
            <a:endParaRPr lang="ru-RU" sz="1800" i="1" dirty="0">
              <a:solidFill>
                <a:srgbClr val="003F8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4294967295"/>
          </p:nvPr>
        </p:nvSpPr>
        <p:spPr>
          <a:xfrm>
            <a:off x="355600" y="4922838"/>
            <a:ext cx="8285163" cy="1544637"/>
          </a:xfrm>
        </p:spPr>
        <p:txBody>
          <a:bodyPr/>
          <a:lstStyle/>
          <a:p>
            <a:pPr marL="0" indent="0" algn="r">
              <a:lnSpc>
                <a:spcPct val="80000"/>
              </a:lnSpc>
              <a:buFont typeface="Arial" charset="0"/>
              <a:buNone/>
            </a:pPr>
            <a:endParaRPr lang="ru-RU" altLang="zh-CN" sz="2000" dirty="0">
              <a:solidFill>
                <a:srgbClr val="003F82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lnSpc>
                <a:spcPct val="80000"/>
              </a:lnSpc>
              <a:buFont typeface="Arial" charset="0"/>
              <a:buNone/>
            </a:pPr>
            <a:r>
              <a:rPr lang="ru-RU" altLang="zh-CN" sz="2000" dirty="0">
                <a:solidFill>
                  <a:srgbClr val="003F82"/>
                </a:solidFill>
                <a:latin typeface="Arial" pitchFamily="34" charset="0"/>
                <a:cs typeface="Arial" pitchFamily="34" charset="0"/>
              </a:rPr>
              <a:t>Центр исследований воздушного транспорта </a:t>
            </a:r>
          </a:p>
          <a:p>
            <a:pPr marL="0" indent="0" algn="r">
              <a:lnSpc>
                <a:spcPct val="80000"/>
              </a:lnSpc>
              <a:buFont typeface="Arial" charset="0"/>
              <a:buNone/>
            </a:pPr>
            <a:r>
              <a:rPr lang="ru-RU" altLang="zh-CN" sz="2000" dirty="0">
                <a:solidFill>
                  <a:srgbClr val="003F82"/>
                </a:solidFill>
                <a:latin typeface="Arial" pitchFamily="34" charset="0"/>
                <a:cs typeface="Arial" pitchFamily="34" charset="0"/>
              </a:rPr>
              <a:t>Института экономики транспорта и транспортной политики </a:t>
            </a:r>
          </a:p>
          <a:p>
            <a:pPr marL="0" indent="0" algn="r">
              <a:lnSpc>
                <a:spcPct val="80000"/>
              </a:lnSpc>
              <a:buFont typeface="Arial" charset="0"/>
              <a:buNone/>
            </a:pPr>
            <a:r>
              <a:rPr lang="ru-RU" altLang="zh-CN" sz="2000" dirty="0">
                <a:solidFill>
                  <a:srgbClr val="003F82"/>
                </a:solidFill>
                <a:latin typeface="Arial" pitchFamily="34" charset="0"/>
                <a:cs typeface="Arial" pitchFamily="34" charset="0"/>
              </a:rPr>
              <a:t>НИУ </a:t>
            </a:r>
            <a:r>
              <a:rPr lang="ru-RU" altLang="zh-CN" sz="2000" b="1" i="1" dirty="0">
                <a:solidFill>
                  <a:srgbClr val="003F82"/>
                </a:solidFill>
                <a:latin typeface="Arial" pitchFamily="34" charset="0"/>
                <a:cs typeface="Arial" pitchFamily="34" charset="0"/>
              </a:rPr>
              <a:t>«ВЫСШАЯ ШКОЛА ЭКОНОМИКИ»</a:t>
            </a:r>
            <a:endParaRPr lang="ru-RU" altLang="zh-CN" sz="2000" dirty="0">
              <a:solidFill>
                <a:srgbClr val="003F8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ubtitle 2"/>
          <p:cNvSpPr>
            <a:spLocks noGrp="1"/>
          </p:cNvSpPr>
          <p:nvPr>
            <p:ph type="subTitle" idx="4294967295"/>
          </p:nvPr>
        </p:nvSpPr>
        <p:spPr>
          <a:xfrm>
            <a:off x="242094" y="3168650"/>
            <a:ext cx="8659812" cy="167481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charset="0"/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  <a:hlinkClick r:id="rId2"/>
              </a:rPr>
              <a:t>www.hse.ru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charset="0"/>
              <a:buNone/>
            </a:pPr>
            <a:endParaRPr lang="ru-RU" sz="2000" dirty="0">
              <a:solidFill>
                <a:srgbClr val="003F8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806575" y="1990725"/>
            <a:ext cx="5530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ru-RU" sz="2800" b="1" dirty="0">
                <a:solidFill>
                  <a:srgbClr val="003F82"/>
                </a:solidFill>
                <a:latin typeface="Arial" pitchFamily="34" charset="0"/>
                <a:cs typeface="Arial" pitchFamily="34" charset="0"/>
              </a:rPr>
              <a:t>СПАСИБО ЗА ВНИМАНИЕ! </a:t>
            </a:r>
          </a:p>
        </p:txBody>
      </p:sp>
      <p:sp>
        <p:nvSpPr>
          <p:cNvPr id="3174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2013</a:t>
            </a:r>
            <a:endParaRPr kumimoji="1" lang="ru-RU" sz="800" dirty="0">
              <a:solidFill>
                <a:schemeClr val="bg1"/>
              </a:solidFill>
              <a:latin typeface="Myriad Pro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317812" y="0"/>
            <a:ext cx="7826188" cy="1236663"/>
          </a:xfrm>
        </p:spPr>
        <p:txBody>
          <a:bodyPr/>
          <a:lstStyle/>
          <a:p>
            <a:pPr marL="0" indent="0"/>
            <a:r>
              <a:rPr lang="ru-RU" sz="2800" b="1" dirty="0">
                <a:solidFill>
                  <a:schemeClr val="bg1"/>
                </a:solidFill>
              </a:rPr>
              <a:t>Рынок и экономика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69058" y="736437"/>
            <a:ext cx="6474941" cy="536418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От быстрого роста к быстрому падению</a:t>
            </a:r>
            <a:endParaRPr lang="ru-RU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b="1" dirty="0">
              <a:solidFill>
                <a:schemeClr val="bg1"/>
              </a:solidFill>
            </a:endParaRPr>
          </a:p>
          <a:p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19075" y="1426189"/>
            <a:ext cx="3810000" cy="2292289"/>
            <a:chOff x="1738265" y="1853821"/>
            <a:chExt cx="6799152" cy="4496679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8265" y="1853821"/>
              <a:ext cx="6799152" cy="4496679"/>
            </a:xfrm>
            <a:prstGeom prst="rect">
              <a:avLst/>
            </a:prstGeom>
          </p:spPr>
        </p:pic>
        <p:sp>
          <p:nvSpPr>
            <p:cNvPr id="11" name="Стрелка вниз 10"/>
            <p:cNvSpPr/>
            <p:nvPr/>
          </p:nvSpPr>
          <p:spPr bwMode="auto">
            <a:xfrm>
              <a:off x="5423025" y="2860896"/>
              <a:ext cx="2553077" cy="1421394"/>
            </a:xfrm>
            <a:prstGeom prst="downArrow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4529248" y="1397512"/>
            <a:ext cx="4509977" cy="2145788"/>
            <a:chOff x="465106" y="1921287"/>
            <a:chExt cx="8340451" cy="4177417"/>
          </a:xfrm>
        </p:grpSpPr>
        <p:sp>
          <p:nvSpPr>
            <p:cNvPr id="8" name="Овал 7"/>
            <p:cNvSpPr/>
            <p:nvPr/>
          </p:nvSpPr>
          <p:spPr bwMode="auto">
            <a:xfrm>
              <a:off x="2690003" y="4765203"/>
              <a:ext cx="5682471" cy="133350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26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800" b="1" dirty="0">
                <a:ea typeface="ＭＳ Ｐゴシック" charset="-128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800" b="1" dirty="0" smtClean="0">
                  <a:ea typeface="ＭＳ Ｐゴシック" charset="-128"/>
                </a:rPr>
                <a:t>ВВЛ</a:t>
              </a:r>
              <a:endPara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endParaRPr>
            </a:p>
          </p:txBody>
        </p:sp>
        <p:sp>
          <p:nvSpPr>
            <p:cNvPr id="9" name="Овал 8"/>
            <p:cNvSpPr/>
            <p:nvPr/>
          </p:nvSpPr>
          <p:spPr bwMode="auto">
            <a:xfrm>
              <a:off x="465106" y="4765204"/>
              <a:ext cx="4449794" cy="1333500"/>
            </a:xfrm>
            <a:prstGeom prst="ellipse">
              <a:avLst/>
            </a:prstGeom>
            <a:solidFill>
              <a:schemeClr val="accent1">
                <a:alpha val="26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800" b="1" dirty="0">
                <a:ea typeface="ＭＳ Ｐゴシック" charset="-128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charset="-128"/>
                </a:rPr>
                <a:t>МВЛ</a:t>
              </a:r>
            </a:p>
          </p:txBody>
        </p:sp>
        <p:grpSp>
          <p:nvGrpSpPr>
            <p:cNvPr id="12" name="Группа 11"/>
            <p:cNvGrpSpPr/>
            <p:nvPr/>
          </p:nvGrpSpPr>
          <p:grpSpPr>
            <a:xfrm>
              <a:off x="810680" y="2504426"/>
              <a:ext cx="7452651" cy="2388311"/>
              <a:chOff x="776949" y="2699737"/>
              <a:chExt cx="7452651" cy="2388311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 bwMode="auto">
              <a:xfrm>
                <a:off x="932507" y="4345663"/>
                <a:ext cx="7297093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2014664" y="2758414"/>
                <a:ext cx="1268020" cy="1174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b="1" dirty="0"/>
                  <a:t>Рост реальных доходов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443554" y="2884402"/>
                <a:ext cx="1268020" cy="680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b="1" dirty="0"/>
                  <a:t>Рост ВВП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76949" y="2943077"/>
                <a:ext cx="1134980" cy="680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b="1" dirty="0"/>
                  <a:t>Курс рубля 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802021" y="2699737"/>
                <a:ext cx="1268020" cy="1174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b="1" dirty="0"/>
                  <a:t>Ценовая конкуренция с ЖД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157362" y="2753972"/>
                <a:ext cx="1496588" cy="1174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b="1" dirty="0"/>
                  <a:t>Программы </a:t>
                </a:r>
                <a:r>
                  <a:rPr lang="ru-RU" sz="800" b="1" dirty="0" smtClean="0"/>
                  <a:t>субсидирования</a:t>
                </a:r>
                <a:endParaRPr lang="ru-RU" sz="800" b="1" dirty="0"/>
              </a:p>
            </p:txBody>
          </p:sp>
          <p:sp>
            <p:nvSpPr>
              <p:cNvPr id="20" name="Стрелка вверх 19"/>
              <p:cNvSpPr/>
              <p:nvPr/>
            </p:nvSpPr>
            <p:spPr bwMode="auto">
              <a:xfrm>
                <a:off x="1023042" y="3576119"/>
                <a:ext cx="642796" cy="769544"/>
              </a:xfrm>
              <a:prstGeom prst="upArrow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1" name="Стрелка вниз 20"/>
              <p:cNvSpPr/>
              <p:nvPr/>
            </p:nvSpPr>
            <p:spPr bwMode="auto">
              <a:xfrm>
                <a:off x="1344572" y="4345663"/>
                <a:ext cx="701511" cy="742385"/>
              </a:xfrm>
              <a:prstGeom prst="downArrow">
                <a:avLst/>
              </a:prstGeom>
              <a:solidFill>
                <a:srgbClr val="C0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2" name="Стрелка вверх 21"/>
              <p:cNvSpPr/>
              <p:nvPr/>
            </p:nvSpPr>
            <p:spPr bwMode="auto">
              <a:xfrm>
                <a:off x="2327275" y="3576119"/>
                <a:ext cx="642796" cy="769544"/>
              </a:xfrm>
              <a:prstGeom prst="upArrow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3" name="Стрелка вниз 22"/>
              <p:cNvSpPr/>
              <p:nvPr/>
            </p:nvSpPr>
            <p:spPr bwMode="auto">
              <a:xfrm>
                <a:off x="2648673" y="4345662"/>
                <a:ext cx="701511" cy="742385"/>
              </a:xfrm>
              <a:prstGeom prst="downArrow">
                <a:avLst/>
              </a:prstGeom>
              <a:solidFill>
                <a:srgbClr val="C0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4" name="Стрелка вверх 23"/>
              <p:cNvSpPr/>
              <p:nvPr/>
            </p:nvSpPr>
            <p:spPr bwMode="auto">
              <a:xfrm>
                <a:off x="3756167" y="3576118"/>
                <a:ext cx="642796" cy="769544"/>
              </a:xfrm>
              <a:prstGeom prst="upArrow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vert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-128"/>
                  </a:rPr>
                  <a:t>2012</a:t>
                </a:r>
                <a:endParaRPr kumimoji="0" lang="ru-RU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5" name="Стрелка вниз 24"/>
              <p:cNvSpPr/>
              <p:nvPr/>
            </p:nvSpPr>
            <p:spPr bwMode="auto">
              <a:xfrm>
                <a:off x="4077697" y="4345662"/>
                <a:ext cx="701511" cy="742385"/>
              </a:xfrm>
              <a:prstGeom prst="downArrow">
                <a:avLst/>
              </a:prstGeom>
              <a:solidFill>
                <a:srgbClr val="C0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vert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-128"/>
                  </a:rPr>
                  <a:t>2016</a:t>
                </a:r>
                <a:endParaRPr kumimoji="0" lang="ru-RU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6" name="Стрелка вверх 25"/>
              <p:cNvSpPr/>
              <p:nvPr/>
            </p:nvSpPr>
            <p:spPr bwMode="auto">
              <a:xfrm>
                <a:off x="5114502" y="3576118"/>
                <a:ext cx="642796" cy="769544"/>
              </a:xfrm>
              <a:prstGeom prst="upArrow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7" name="Стрелка вниз 26"/>
              <p:cNvSpPr/>
              <p:nvPr/>
            </p:nvSpPr>
            <p:spPr bwMode="auto">
              <a:xfrm>
                <a:off x="5436032" y="4345662"/>
                <a:ext cx="701511" cy="742385"/>
              </a:xfrm>
              <a:prstGeom prst="downArrow">
                <a:avLst/>
              </a:prstGeom>
              <a:solidFill>
                <a:srgbClr val="C0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8" name="Стрелка вверх 27"/>
              <p:cNvSpPr/>
              <p:nvPr/>
            </p:nvSpPr>
            <p:spPr bwMode="auto">
              <a:xfrm>
                <a:off x="6498880" y="3576119"/>
                <a:ext cx="642796" cy="769544"/>
              </a:xfrm>
              <a:prstGeom prst="upArrow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9" name="Двойная стрелка вверх/вниз 28"/>
              <p:cNvSpPr/>
              <p:nvPr/>
            </p:nvSpPr>
            <p:spPr bwMode="auto">
              <a:xfrm>
                <a:off x="6820278" y="3920149"/>
                <a:ext cx="600923" cy="796705"/>
              </a:xfrm>
              <a:prstGeom prst="upDownArrow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-128"/>
                  </a:rPr>
                  <a:t>?</a:t>
                </a: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490908" y="1921287"/>
              <a:ext cx="7314649" cy="432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b="1" dirty="0" smtClean="0"/>
                <a:t>Влияние на рынок ключевых факторов развития в 2012 и 2016 гг. </a:t>
              </a:r>
              <a:endParaRPr lang="ru-RU" sz="800" b="1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52400" y="3800943"/>
            <a:ext cx="4167299" cy="2409446"/>
            <a:chOff x="419100" y="1993492"/>
            <a:chExt cx="8348662" cy="4149668"/>
          </a:xfrm>
        </p:grpSpPr>
        <p:graphicFrame>
          <p:nvGraphicFramePr>
            <p:cNvPr id="31" name="Диаграмма 3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63251940"/>
                </p:ext>
              </p:extLst>
            </p:nvPr>
          </p:nvGraphicFramePr>
          <p:xfrm>
            <a:off x="419100" y="1993492"/>
            <a:ext cx="5093495" cy="40803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2" name="Стрелка вниз 31"/>
            <p:cNvSpPr/>
            <p:nvPr/>
          </p:nvSpPr>
          <p:spPr bwMode="auto">
            <a:xfrm>
              <a:off x="5924550" y="2524125"/>
              <a:ext cx="1104900" cy="1571625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3" name="Стрелка вниз 32"/>
            <p:cNvSpPr/>
            <p:nvPr/>
          </p:nvSpPr>
          <p:spPr bwMode="auto">
            <a:xfrm>
              <a:off x="7343775" y="2524125"/>
              <a:ext cx="1257300" cy="2476500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76951" y="2091809"/>
              <a:ext cx="838199" cy="282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smtClean="0"/>
                <a:t>2014</a:t>
              </a:r>
              <a:endParaRPr lang="ru-RU" sz="8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553326" y="2091809"/>
              <a:ext cx="838199" cy="282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smtClean="0"/>
                <a:t>2015</a:t>
              </a:r>
              <a:endParaRPr lang="ru-RU" sz="80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48325" y="4229100"/>
              <a:ext cx="1590675" cy="282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b="1" dirty="0" smtClean="0"/>
                <a:t>- 35 млрд. руб.</a:t>
              </a:r>
              <a:endParaRPr lang="ru-RU" sz="8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77087" y="5124449"/>
              <a:ext cx="1590675" cy="282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b="1" dirty="0" smtClean="0"/>
                <a:t>- 44 млрд. руб.</a:t>
              </a:r>
              <a:endParaRPr lang="ru-RU" sz="80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648325" y="5537002"/>
              <a:ext cx="3119437" cy="606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b="1" dirty="0" smtClean="0">
                  <a:solidFill>
                    <a:srgbClr val="C00000"/>
                  </a:solidFill>
                </a:rPr>
                <a:t>Отрицательная доходность на ВВЛ – рост продолжает увеличивать убытки</a:t>
              </a:r>
              <a:endParaRPr lang="ru-RU" sz="8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4510904" y="4109049"/>
            <a:ext cx="4309245" cy="2339376"/>
            <a:chOff x="414867" y="1718733"/>
            <a:chExt cx="8009466" cy="3886201"/>
          </a:xfrm>
        </p:grpSpPr>
        <p:pic>
          <p:nvPicPr>
            <p:cNvPr id="40" name="Picture 2" descr="https://scontent.xx.fbcdn.net/v/t35.0-12/14303809_1239835652736068_815603096_o.png?oh=8a97517ca9ac5d67c45ad614ac04cecc&amp;oe=57D8818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3516" y="1718734"/>
              <a:ext cx="5730817" cy="3886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TextBox 40"/>
            <p:cNvSpPr txBox="1"/>
            <p:nvPr/>
          </p:nvSpPr>
          <p:spPr>
            <a:xfrm>
              <a:off x="414867" y="1718733"/>
              <a:ext cx="2071158" cy="2539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b="1" dirty="0" smtClean="0">
                  <a:latin typeface="+mn-lt"/>
                </a:rPr>
                <a:t>Динамика прошлых месяцев – время для тревоги:</a:t>
              </a:r>
            </a:p>
            <a:p>
              <a:endParaRPr lang="ru-RU" sz="900" b="1" dirty="0">
                <a:latin typeface="+mn-lt"/>
              </a:endParaRPr>
            </a:p>
            <a:p>
              <a:r>
                <a:rPr lang="ru-RU" sz="900" b="1" dirty="0" smtClean="0">
                  <a:solidFill>
                    <a:srgbClr val="FFC000"/>
                  </a:solidFill>
                  <a:latin typeface="+mn-lt"/>
                </a:rPr>
                <a:t>Рост на ВВЛ</a:t>
              </a:r>
            </a:p>
            <a:p>
              <a:r>
                <a:rPr lang="en-US" sz="900" b="1" dirty="0" smtClean="0">
                  <a:latin typeface="+mn-lt"/>
                </a:rPr>
                <a:t>Vs</a:t>
              </a:r>
            </a:p>
            <a:p>
              <a:r>
                <a:rPr lang="ru-RU" sz="900" b="1" dirty="0" smtClean="0">
                  <a:solidFill>
                    <a:srgbClr val="33CCCC"/>
                  </a:solidFill>
                  <a:latin typeface="+mn-lt"/>
                </a:rPr>
                <a:t>Рост на Ж/Д</a:t>
              </a:r>
            </a:p>
            <a:p>
              <a:endParaRPr lang="ru-RU" sz="900" b="1" dirty="0">
                <a:solidFill>
                  <a:srgbClr val="33CCCC"/>
                </a:solidFill>
                <a:latin typeface="+mn-lt"/>
              </a:endParaRPr>
            </a:p>
            <a:p>
              <a:r>
                <a:rPr lang="ru-RU" sz="900" b="1" dirty="0" smtClean="0">
                  <a:latin typeface="+mn-lt"/>
                </a:rPr>
                <a:t>Август 2016</a:t>
              </a:r>
            </a:p>
            <a:p>
              <a:r>
                <a:rPr lang="ru-RU" sz="900" b="1" dirty="0" smtClean="0">
                  <a:latin typeface="+mn-lt"/>
                </a:rPr>
                <a:t>+1,5% ВВЛ</a:t>
              </a:r>
              <a:endParaRPr lang="ru-RU" sz="900" b="1" dirty="0">
                <a:latin typeface="+mn-lt"/>
              </a:endParaRPr>
            </a:p>
          </p:txBody>
        </p:sp>
      </p:grpSp>
      <p:cxnSp>
        <p:nvCxnSpPr>
          <p:cNvPr id="6" name="Прямая соединительная линия 5"/>
          <p:cNvCxnSpPr/>
          <p:nvPr/>
        </p:nvCxnSpPr>
        <p:spPr bwMode="auto">
          <a:xfrm>
            <a:off x="4319699" y="1426189"/>
            <a:ext cx="0" cy="49365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Прямая соединительная линия 42"/>
          <p:cNvCxnSpPr/>
          <p:nvPr/>
        </p:nvCxnSpPr>
        <p:spPr bwMode="auto">
          <a:xfrm>
            <a:off x="152400" y="3800943"/>
            <a:ext cx="866774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8554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верх 6"/>
          <p:cNvSpPr/>
          <p:nvPr/>
        </p:nvSpPr>
        <p:spPr bwMode="auto">
          <a:xfrm>
            <a:off x="255588" y="3347452"/>
            <a:ext cx="1047028" cy="1380067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317812" y="0"/>
            <a:ext cx="7826188" cy="1236663"/>
          </a:xfrm>
        </p:spPr>
        <p:txBody>
          <a:bodyPr/>
          <a:lstStyle/>
          <a:p>
            <a:pPr marL="0" indent="0"/>
            <a:r>
              <a:rPr lang="ru-RU" sz="2800" b="1" dirty="0">
                <a:solidFill>
                  <a:schemeClr val="bg1"/>
                </a:solidFill>
              </a:rPr>
              <a:t>Рынок и экономика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772" y="1843506"/>
            <a:ext cx="5945656" cy="43879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0267" y="1337733"/>
            <a:ext cx="8415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n-lt"/>
              </a:rPr>
              <a:t>Динамика </a:t>
            </a:r>
            <a:r>
              <a:rPr lang="ru-RU" b="1" dirty="0" err="1" smtClean="0">
                <a:latin typeface="+mn-lt"/>
              </a:rPr>
              <a:t>перетока</a:t>
            </a:r>
            <a:r>
              <a:rPr lang="ru-RU" b="1" dirty="0" smtClean="0">
                <a:latin typeface="+mn-lt"/>
              </a:rPr>
              <a:t> пассажиров между авиа и ж/д транспортом</a:t>
            </a:r>
            <a:endParaRPr lang="ru-RU" b="1" dirty="0">
              <a:latin typeface="+mn-lt"/>
            </a:endParaRPr>
          </a:p>
        </p:txBody>
      </p:sp>
      <p:pic>
        <p:nvPicPr>
          <p:cNvPr id="2050" name="Picture 2" descr="&amp;Kcy;&amp;acy;&amp;rcy;&amp;tcy;&amp;icy;&amp;ncy;&amp;kcy;&amp;icy; &amp;pcy;&amp;ocy; &amp;zcy;&amp;acy;&amp;pcy;&amp;rcy;&amp;ocy;&amp;scy;&amp;ucy; &amp;kcy;&amp;acy;&amp;rcy;&amp;tcy;&amp;icy;&amp;ncy;&amp;kcy;&amp;icy; &amp;pcy;&amp;acy;&amp;scy;&amp;scy;&amp;acy;&amp;zhcy;&amp;icy;&amp;rcy;&amp;y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84" y="3918688"/>
            <a:ext cx="1047028" cy="54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низ 2"/>
          <p:cNvSpPr/>
          <p:nvPr/>
        </p:nvSpPr>
        <p:spPr bwMode="auto">
          <a:xfrm>
            <a:off x="7764518" y="3611479"/>
            <a:ext cx="924186" cy="1326148"/>
          </a:xfrm>
          <a:prstGeom prst="down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9" name="Picture 2" descr="&amp;Kcy;&amp;acy;&amp;rcy;&amp;tcy;&amp;icy;&amp;ncy;&amp;kcy;&amp;icy; &amp;pcy;&amp;ocy; &amp;zcy;&amp;acy;&amp;pcy;&amp;rcy;&amp;ocy;&amp;scy;&amp;ucy; &amp;kcy;&amp;acy;&amp;rcy;&amp;tcy;&amp;icy;&amp;ncy;&amp;kcy;&amp;icy; &amp;pcy;&amp;acy;&amp;scy;&amp;scy;&amp;acy;&amp;zhcy;&amp;icy;&amp;rcy;&amp;y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097" y="3918688"/>
            <a:ext cx="1047028" cy="54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ussian Railroad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32" y="4852960"/>
            <a:ext cx="1328822" cy="88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apsan Highspeed Trai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532" y="5056161"/>
            <a:ext cx="1336503" cy="980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'I Fly' Boeing-757 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15" y="2223976"/>
            <a:ext cx="1366239" cy="96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Touch Dow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533" y="2570647"/>
            <a:ext cx="1398264" cy="92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17725" y="2522748"/>
            <a:ext cx="809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Авиа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22537" y="4668294"/>
            <a:ext cx="809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Ж/д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5016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317812" y="0"/>
            <a:ext cx="7826188" cy="1236663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Компании и рынок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1419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 smtClean="0"/>
              <a:t>Более половины компаний улучшили свои операционные и финансовые показатели в 2015 году </a:t>
            </a:r>
            <a:endParaRPr lang="ru-RU" sz="1800" b="1" dirty="0"/>
          </a:p>
        </p:txBody>
      </p:sp>
      <p:sp>
        <p:nvSpPr>
          <p:cNvPr id="8" name="AutoShape 2" descr="&amp;Acy;&amp;vcy;&amp;icy;&amp;acy;&amp;kcy;&amp;ocy;&amp;mcy;&amp;pcy;&amp;acy;&amp;ncy;&amp;icy;&amp;yacy; S7 Airlin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9" descr="&amp;Kcy;&amp;acy;&amp;rcy;&amp;tcy;&amp;icy;&amp;ncy;&amp;kcy;&amp;icy; &amp;pcy;&amp;ocy; &amp;zcy;&amp;acy;&amp;pcy;&amp;rcy;&amp;ocy;&amp;scy;&amp;ucy; &amp;yucy;&amp;tcy;&amp;ecy;&amp;jcy;&amp;rcy;"/>
          <p:cNvSpPr>
            <a:spLocks noChangeAspect="1" noChangeArrowheads="1"/>
          </p:cNvSpPr>
          <p:nvPr/>
        </p:nvSpPr>
        <p:spPr bwMode="auto">
          <a:xfrm>
            <a:off x="155575" y="-274638"/>
            <a:ext cx="1438275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AutoShape 11" descr="&amp;Kcy;&amp;acy;&amp;rcy;&amp;tcy;&amp;icy;&amp;ncy;&amp;kcy;&amp;icy; &amp;pcy;&amp;ocy; &amp;zcy;&amp;acy;&amp;pcy;&amp;rcy;&amp;ocy;&amp;scy;&amp;ucy; &amp;yucy;&amp;tcy;&amp;ecy;&amp;jcy;&amp;rcy;"/>
          <p:cNvSpPr>
            <a:spLocks noChangeAspect="1" noChangeArrowheads="1"/>
          </p:cNvSpPr>
          <p:nvPr/>
        </p:nvSpPr>
        <p:spPr bwMode="auto">
          <a:xfrm>
            <a:off x="307975" y="-122238"/>
            <a:ext cx="1438275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AutoShape 15" descr="&amp;Kcy;&amp;acy;&amp;rcy;&amp;tcy;&amp;icy;&amp;ncy;&amp;kcy;&amp;icy; &amp;pcy;&amp;ocy; &amp;zcy;&amp;acy;&amp;pcy;&amp;rcy;&amp;ocy;&amp;scy;&amp;ucy; ural airlines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805716" y="2047875"/>
            <a:ext cx="7881084" cy="3762376"/>
            <a:chOff x="805716" y="2200274"/>
            <a:chExt cx="7860549" cy="3952875"/>
          </a:xfrm>
        </p:grpSpPr>
        <p:pic>
          <p:nvPicPr>
            <p:cNvPr id="1031" name="Picture 7" descr="&amp;Kcy;&amp;acy;&amp;rcy;&amp;tcy;&amp;icy;&amp;ncy;&amp;kcy;&amp;icy; &amp;pcy;&amp;ocy; &amp;zcy;&amp;acy;&amp;pcy;&amp;rcy;&amp;ocy;&amp;scy;&amp;ucy;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5845" y="2938965"/>
              <a:ext cx="2754762" cy="482084"/>
            </a:xfrm>
            <a:prstGeom prst="rect">
              <a:avLst/>
            </a:prstGeom>
            <a:blipFill dpi="0" rotWithShape="1">
              <a:blip r:embed="rId4">
                <a:alphaModFix amt="0"/>
              </a:blip>
              <a:srcRect/>
              <a:tile tx="0" ty="0" sx="100000" sy="100000" flip="none" algn="tl"/>
            </a:blipFill>
          </p:spPr>
        </p:pic>
        <p:sp>
          <p:nvSpPr>
            <p:cNvPr id="15" name="Стрелка вверх 14"/>
            <p:cNvSpPr/>
            <p:nvPr/>
          </p:nvSpPr>
          <p:spPr bwMode="auto">
            <a:xfrm rot="10800000">
              <a:off x="973104" y="2200274"/>
              <a:ext cx="7660244" cy="3952875"/>
            </a:xfrm>
            <a:prstGeom prst="upArrow">
              <a:avLst/>
            </a:prstGeom>
            <a:blipFill dpi="0" rotWithShape="1">
              <a:blip r:embed="rId5">
                <a:alphaModFix amt="66000"/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104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 w="9525" cap="flat" cmpd="sng" algn="ctr">
              <a:solidFill>
                <a:schemeClr val="tx1">
                  <a:alpha val="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716" y="4772308"/>
              <a:ext cx="2981558" cy="948234"/>
            </a:xfrm>
            <a:prstGeom prst="rect">
              <a:avLst/>
            </a:prstGeom>
            <a:noFill/>
          </p:spPr>
        </p:pic>
        <p:pic>
          <p:nvPicPr>
            <p:cNvPr id="1029" name="Picture 5" descr="&amp;Kcy;&amp;ocy;&amp;mcy;&amp;pcy;&amp;acy;&amp;ncy;&amp;icy;&amp;yacy; &amp;Acy;&amp;ecy;&amp;rcy;&amp;ocy;&amp;fcy;&amp;lcy;&amp;ocy;&amp;tcy;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676" y="4781966"/>
              <a:ext cx="2738281" cy="765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7" name="Picture 13" descr="&amp;Kcy;&amp;acy;&amp;rcy;&amp;tcy;&amp;icy;&amp;ncy;&amp;kcy;&amp;icy; &amp;pcy;&amp;ocy; &amp;zcy;&amp;acy;&amp;pcy;&amp;rcy;&amp;ocy;&amp;scy;&amp;ucy;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247" y="4802626"/>
              <a:ext cx="1271745" cy="3623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1" name="Picture 17" descr="&amp;Kcy;&amp;acy;&amp;rcy;&amp;tcy;&amp;icy;&amp;ncy;&amp;kcy;&amp;icy; &amp;pcy;&amp;ocy; &amp;zcy;&amp;acy;&amp;pcy;&amp;rcy;&amp;ocy;&amp;scy;&amp;ucy; ural airlines logo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248" y="5164942"/>
              <a:ext cx="1271745" cy="6038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Стрелка вверх 8"/>
            <p:cNvSpPr/>
            <p:nvPr/>
          </p:nvSpPr>
          <p:spPr bwMode="auto">
            <a:xfrm>
              <a:off x="944999" y="2556675"/>
              <a:ext cx="2684026" cy="2209571"/>
            </a:xfrm>
            <a:prstGeom prst="up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ＭＳ Ｐゴシック" charset="-128"/>
                </a:rPr>
                <a:t>+23,2%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b="1" dirty="0" smtClean="0">
                  <a:solidFill>
                    <a:schemeClr val="bg1"/>
                  </a:solidFill>
                  <a:ea typeface="ＭＳ Ｐゴシック" charset="-128"/>
                </a:rPr>
                <a:t>+1,1 млн. пасс.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ＭＳ Ｐゴシック" charset="-128"/>
                </a:rPr>
                <a:t>+ 1 млрд.</a:t>
              </a:r>
              <a:r>
                <a:rPr kumimoji="0" lang="ru-RU" sz="14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ＭＳ Ｐゴシック" charset="-128"/>
                </a:rPr>
                <a:t> </a:t>
              </a:r>
              <a:r>
                <a:rPr kumimoji="0" lang="ru-RU" sz="1400" b="1" i="0" u="none" strike="noStrike" cap="none" normalizeH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ea typeface="ＭＳ Ｐゴシック" charset="-128"/>
                </a:rPr>
                <a:t>руб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ＭＳ Ｐゴシック" charset="-128"/>
              </a:endParaRPr>
            </a:p>
          </p:txBody>
        </p:sp>
        <p:sp>
          <p:nvSpPr>
            <p:cNvPr id="25" name="Стрелка вверх 24"/>
            <p:cNvSpPr/>
            <p:nvPr/>
          </p:nvSpPr>
          <p:spPr bwMode="auto">
            <a:xfrm>
              <a:off x="5982239" y="2572395"/>
              <a:ext cx="2684026" cy="2209571"/>
            </a:xfrm>
            <a:prstGeom prst="up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ＭＳ Ｐゴシック" charset="-128"/>
                </a:rPr>
                <a:t>+10,3%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b="1" dirty="0" smtClean="0">
                  <a:solidFill>
                    <a:schemeClr val="bg1"/>
                  </a:solidFill>
                  <a:ea typeface="ＭＳ Ｐゴシック" charset="-128"/>
                </a:rPr>
                <a:t>+1,8 млн. пасс.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ＭＳ Ｐゴシック" charset="-128"/>
                </a:rPr>
                <a:t>+ 2,5 млрд.</a:t>
              </a:r>
              <a:r>
                <a:rPr kumimoji="0" lang="ru-RU" sz="14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ＭＳ Ｐゴシック" charset="-128"/>
                </a:rPr>
                <a:t> </a:t>
              </a:r>
              <a:r>
                <a:rPr kumimoji="0" lang="ru-RU" sz="1400" b="1" i="0" u="none" strike="noStrike" cap="none" normalizeH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ea typeface="ＭＳ Ｐゴシック" charset="-128"/>
                </a:rPr>
                <a:t>руб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ＭＳ Ｐゴシック" charset="-128"/>
              </a:endParaRPr>
            </a:p>
          </p:txBody>
        </p:sp>
        <p:sp>
          <p:nvSpPr>
            <p:cNvPr id="26" name="Стрелка вверх 25"/>
            <p:cNvSpPr/>
            <p:nvPr/>
          </p:nvSpPr>
          <p:spPr bwMode="auto">
            <a:xfrm>
              <a:off x="3924299" y="3608255"/>
              <a:ext cx="1781175" cy="1194371"/>
            </a:xfrm>
            <a:prstGeom prst="up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b="1" dirty="0" smtClean="0">
                  <a:solidFill>
                    <a:schemeClr val="bg1"/>
                  </a:solidFill>
                  <a:ea typeface="ＭＳ Ｐゴシック" charset="-128"/>
                </a:rPr>
                <a:t>+0,75 млн. пасс.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649200" y="5940161"/>
            <a:ext cx="518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Однако эффект ухода ТСО близок к исчерпанию</a:t>
            </a:r>
            <a:endParaRPr lang="ru-RU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56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5743" y="284332"/>
            <a:ext cx="4451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+mj-lt"/>
              </a:rPr>
              <a:t>Рынок – новая архитектура</a:t>
            </a:r>
          </a:p>
        </p:txBody>
      </p:sp>
      <p:sp>
        <p:nvSpPr>
          <p:cNvPr id="26" name="Прямоугольник с двумя вырезанными соседними углами 25"/>
          <p:cNvSpPr/>
          <p:nvPr/>
        </p:nvSpPr>
        <p:spPr bwMode="auto">
          <a:xfrm>
            <a:off x="3564388" y="5143517"/>
            <a:ext cx="4710480" cy="1133475"/>
          </a:xfrm>
          <a:prstGeom prst="snip2Same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err="1">
                <a:solidFill>
                  <a:schemeClr val="bg1"/>
                </a:solidFill>
                <a:ea typeface="ＭＳ Ｐゴシック" charset="-128"/>
              </a:rPr>
              <a:t>Нишевые</a:t>
            </a:r>
            <a:r>
              <a:rPr lang="ru-RU" sz="2000" b="1" dirty="0">
                <a:solidFill>
                  <a:schemeClr val="bg1"/>
                </a:solidFill>
                <a:ea typeface="ＭＳ Ｐゴシック" charset="-128"/>
              </a:rPr>
              <a:t> и местные перевозчики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ＭＳ Ｐゴシック" charset="-128"/>
            </a:endParaRPr>
          </a:p>
        </p:txBody>
      </p:sp>
      <p:sp>
        <p:nvSpPr>
          <p:cNvPr id="11" name="Счетверенная стрелка 10"/>
          <p:cNvSpPr/>
          <p:nvPr/>
        </p:nvSpPr>
        <p:spPr bwMode="auto">
          <a:xfrm>
            <a:off x="4214278" y="3981486"/>
            <a:ext cx="3143250" cy="1447782"/>
          </a:xfrm>
          <a:prstGeom prst="quadArrow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5329043" y="2536397"/>
            <a:ext cx="913719" cy="2010931"/>
          </a:xfrm>
          <a:prstGeom prst="down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6" name="Двойная стрелка влево/вправо 5"/>
          <p:cNvSpPr/>
          <p:nvPr/>
        </p:nvSpPr>
        <p:spPr bwMode="auto">
          <a:xfrm>
            <a:off x="3852328" y="3352818"/>
            <a:ext cx="3738562" cy="669086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3564387" y="1539864"/>
            <a:ext cx="4371974" cy="99653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Аэрофлот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chemeClr val="bg1"/>
                </a:solidFill>
                <a:ea typeface="ＭＳ Ｐゴシック" charset="-128"/>
              </a:rPr>
              <a:t>(группа)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 bwMode="auto">
          <a:xfrm>
            <a:off x="4792282" y="4172156"/>
            <a:ext cx="878491" cy="78806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ЮТ</a:t>
            </a:r>
          </a:p>
        </p:txBody>
      </p:sp>
      <p:sp>
        <p:nvSpPr>
          <p:cNvPr id="25" name="Скругленный прямоугольник 24"/>
          <p:cNvSpPr/>
          <p:nvPr/>
        </p:nvSpPr>
        <p:spPr bwMode="auto">
          <a:xfrm>
            <a:off x="4795303" y="3233835"/>
            <a:ext cx="1981200" cy="78806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С7</a:t>
            </a:r>
          </a:p>
        </p:txBody>
      </p:sp>
      <p:sp>
        <p:nvSpPr>
          <p:cNvPr id="30" name="Скругленный прямоугольник 29"/>
          <p:cNvSpPr/>
          <p:nvPr/>
        </p:nvSpPr>
        <p:spPr bwMode="auto">
          <a:xfrm>
            <a:off x="5898012" y="4172156"/>
            <a:ext cx="878491" cy="78806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chemeClr val="bg1"/>
                </a:solidFill>
                <a:ea typeface="ＭＳ Ｐゴシック" charset="-128"/>
              </a:rPr>
              <a:t>УАЛ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8045" y="1498975"/>
            <a:ext cx="24123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Ключевой выбор будущего рынка – вопрос наличия </a:t>
            </a:r>
            <a:r>
              <a:rPr lang="ru-RU" sz="2400" b="1" dirty="0">
                <a:solidFill>
                  <a:srgbClr val="C00000"/>
                </a:solidFill>
              </a:rPr>
              <a:t>конкуренции</a:t>
            </a:r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</p:txBody>
      </p:sp>
      <p:sp>
        <p:nvSpPr>
          <p:cNvPr id="35" name="Блок-схема: узел суммирования 34"/>
          <p:cNvSpPr/>
          <p:nvPr/>
        </p:nvSpPr>
        <p:spPr bwMode="auto">
          <a:xfrm>
            <a:off x="465068" y="3893626"/>
            <a:ext cx="1676400" cy="1524018"/>
          </a:xfrm>
          <a:prstGeom prst="flowChartSummingJunction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Регуляторы</a:t>
            </a:r>
          </a:p>
        </p:txBody>
      </p:sp>
      <p:sp>
        <p:nvSpPr>
          <p:cNvPr id="36" name="Штриховая стрелка вправо 35"/>
          <p:cNvSpPr/>
          <p:nvPr/>
        </p:nvSpPr>
        <p:spPr bwMode="auto">
          <a:xfrm>
            <a:off x="1890341" y="4366994"/>
            <a:ext cx="800100" cy="572432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70186" y="4024069"/>
            <a:ext cx="7255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1192" y="3060071"/>
            <a:ext cx="2533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Её сохранение – решение регуляторов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5068" y="5766316"/>
            <a:ext cx="1769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Quo </a:t>
            </a:r>
            <a:r>
              <a:rPr lang="en-US" sz="2000" b="1" dirty="0" err="1" smtClean="0"/>
              <a:t>vadis</a:t>
            </a:r>
            <a:r>
              <a:rPr lang="en-US" sz="2000" b="1" dirty="0" smtClean="0"/>
              <a:t>?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81214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6321" y="284332"/>
            <a:ext cx="4781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+mj-lt"/>
              </a:rPr>
              <a:t>Рынок – действия регулятора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685801" y="1543050"/>
            <a:ext cx="7972424" cy="4612482"/>
            <a:chOff x="685801" y="1381125"/>
            <a:chExt cx="7972424" cy="4612482"/>
          </a:xfrm>
        </p:grpSpPr>
        <p:sp>
          <p:nvSpPr>
            <p:cNvPr id="2" name="Скругленный прямоугольник 1"/>
            <p:cNvSpPr/>
            <p:nvPr/>
          </p:nvSpPr>
          <p:spPr bwMode="auto">
            <a:xfrm>
              <a:off x="3314695" y="4702968"/>
              <a:ext cx="2333625" cy="129063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ＭＳ Ｐゴシック" charset="-128"/>
                </a:rPr>
                <a:t>Снизить издержки предприятий</a:t>
              </a:r>
              <a:r>
                <a:rPr kumimoji="0" lang="ru-RU" sz="1800" b="1" i="0" u="none" strike="noStrike" cap="none" normalizeH="0" dirty="0" smtClean="0">
                  <a:ln>
                    <a:noFill/>
                  </a:ln>
                  <a:effectLst/>
                  <a:latin typeface="Arial" charset="0"/>
                  <a:ea typeface="ＭＳ Ｐゴシック" charset="-128"/>
                </a:rPr>
                <a:t> отрасли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 bwMode="auto">
            <a:xfrm>
              <a:off x="5819773" y="2914650"/>
              <a:ext cx="2838452" cy="150495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Развивать благоприятную инфраструктурную среду, в том числе за счёт развития фидерного и 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мультимодального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 сообщения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 bwMode="auto">
            <a:xfrm>
              <a:off x="685801" y="2914651"/>
              <a:ext cx="2446252" cy="150495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Сформировать эффективную систему финансовой</a:t>
              </a:r>
              <a:r>
                <a:rPr kumimoji="0" lang="ru-RU" sz="14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rPr>
                <a:t> поддержки предприятий отрасли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" name="Выноска с четырьмя стрелками 7"/>
            <p:cNvSpPr/>
            <p:nvPr/>
          </p:nvSpPr>
          <p:spPr bwMode="auto">
            <a:xfrm>
              <a:off x="3143248" y="2771776"/>
              <a:ext cx="2676525" cy="1933574"/>
            </a:xfrm>
            <a:prstGeom prst="quadArrowCallou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/>
              <a:r>
                <a:rPr lang="ru-RU" b="1" dirty="0">
                  <a:solidFill>
                    <a:schemeClr val="bg1"/>
                  </a:solidFill>
                  <a:ea typeface="ＭＳ Ｐゴシック" charset="-128"/>
                </a:rPr>
                <a:t>Что НУЖНО сделать?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 bwMode="auto">
            <a:xfrm>
              <a:off x="3314695" y="1381125"/>
              <a:ext cx="2333625" cy="139065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b="1" dirty="0" smtClean="0">
                  <a:ea typeface="ＭＳ Ｐゴシック" charset="-128"/>
                </a:rPr>
                <a:t>Сохранить конкурентную среду в отрасли, снять избыточные ограничения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767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68440"/>
            <a:ext cx="3143250" cy="560386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Что МОЖНО сделать?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6321" y="284332"/>
            <a:ext cx="4781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+mj-lt"/>
              </a:rPr>
              <a:t>Рынок – действия регулятора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3623" y="1962151"/>
            <a:ext cx="450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Непосредственное регулирование</a:t>
            </a:r>
            <a:endParaRPr lang="ru-RU" b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800097" y="2398159"/>
            <a:ext cx="757237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b="1" dirty="0" smtClean="0"/>
              <a:t>Формирование конкурентной среды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C00000"/>
                </a:solidFill>
              </a:rPr>
              <a:t>Повышение прозрачности мер поддержки и регулирования и обеспечение к ним равноправного доступа (в первую очередь частот назначенных перевозчиков на МВЛ)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/>
              <a:t>Управление госпакетом группы Аэрофлот с возможной приватизацией отдельных предприятий группы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b="1" dirty="0"/>
          </a:p>
          <a:p>
            <a:pPr>
              <a:spcBef>
                <a:spcPts val="600"/>
              </a:spcBef>
            </a:pPr>
            <a:r>
              <a:rPr lang="ru-RU" b="1" dirty="0" smtClean="0"/>
              <a:t>Создание общих благоприятных условий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C00000"/>
                </a:solidFill>
              </a:rPr>
              <a:t>Введение нулевой ставки НДС при перевозке на ВВЛ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C00000"/>
                </a:solidFill>
              </a:rPr>
              <a:t>Распространение опыта краткосрочного безвизового въезда в РФ с паромного сообщения на авиационный транспорт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/>
              <a:t>Мораторий на </a:t>
            </a:r>
            <a:r>
              <a:rPr lang="ru-RU" sz="1600" b="1" dirty="0" err="1" smtClean="0"/>
              <a:t>дерегулирование</a:t>
            </a:r>
            <a:r>
              <a:rPr lang="ru-RU" sz="1600" b="1" dirty="0" smtClean="0"/>
              <a:t> ключевых аэропортовых тарифов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/>
              <a:t>Обеспечение равного доступа поставщиков аэропортовых услуг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112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444635"/>
            <a:ext cx="3276600" cy="560386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Что МОЖНО сделать?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6321" y="284332"/>
            <a:ext cx="4781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+mj-lt"/>
              </a:rPr>
              <a:t>Рынок – действия регулятора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2232543"/>
            <a:ext cx="450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Нормативная база</a:t>
            </a:r>
            <a:endParaRPr lang="ru-RU" b="1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971549" y="2876550"/>
            <a:ext cx="74390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C00000"/>
                </a:solidFill>
              </a:rPr>
              <a:t>Реформа НПБ в области </a:t>
            </a:r>
            <a:r>
              <a:rPr lang="ru-RU" sz="1600" b="1" dirty="0" err="1" smtClean="0">
                <a:solidFill>
                  <a:srgbClr val="C00000"/>
                </a:solidFill>
              </a:rPr>
              <a:t>ОрВД</a:t>
            </a:r>
            <a:r>
              <a:rPr lang="ru-RU" sz="1600" b="1" dirty="0" smtClean="0">
                <a:solidFill>
                  <a:srgbClr val="C00000"/>
                </a:solidFill>
              </a:rPr>
              <a:t>, с целью повышения эффективности использования воздушного пространства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/>
              <a:t>Институционализация практики </a:t>
            </a:r>
            <a:r>
              <a:rPr lang="ru-RU" sz="1600" b="1" dirty="0" err="1" smtClean="0"/>
              <a:t>овербукинга</a:t>
            </a:r>
            <a:r>
              <a:rPr lang="ru-RU" sz="1600" b="1" dirty="0" smtClean="0"/>
              <a:t>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/>
              <a:t>Снижение минимальных обязательных требований к уровню предлагаемого сервиса авиакомпаний и их частичный перевод в плоскость рыночных практик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/>
              <a:t>Внедрение института «мокрого лизинга» </a:t>
            </a:r>
            <a:endParaRPr lang="ru-RU" sz="1600" b="1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/>
              <a:t>Формирование общих требований для разработки отечественной системы взаиморасчётов по грузовым перевозкам, соответствующей международным стандартам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8560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444635"/>
            <a:ext cx="3276600" cy="560386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Что МОЖНО сделать?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6321" y="284332"/>
            <a:ext cx="4781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+mj-lt"/>
              </a:rPr>
              <a:t>Рынок – действия регулятора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2232543"/>
            <a:ext cx="450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Стимулирующие мероприятия</a:t>
            </a:r>
            <a:endParaRPr lang="ru-RU" b="1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885825" y="2876550"/>
            <a:ext cx="7724775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C00000"/>
                </a:solidFill>
              </a:rPr>
              <a:t>Оптимизация системы субсидирования маршрутов, в том числе за счёт перераспределения с </a:t>
            </a:r>
            <a:r>
              <a:rPr lang="ru-RU" sz="1600" b="1" dirty="0" err="1" smtClean="0">
                <a:solidFill>
                  <a:srgbClr val="C00000"/>
                </a:solidFill>
              </a:rPr>
              <a:t>дальнемагистральных</a:t>
            </a:r>
            <a:r>
              <a:rPr lang="ru-RU" sz="1600" b="1" dirty="0" smtClean="0">
                <a:solidFill>
                  <a:srgbClr val="C00000"/>
                </a:solidFill>
              </a:rPr>
              <a:t> на региональные перевозки, развитие системы фидерного сообщения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/>
              <a:t>Создание и внедрение технологий, стандартов и сервисов для развития аэропортовых </a:t>
            </a:r>
            <a:r>
              <a:rPr lang="ru-RU" sz="1600" b="1" dirty="0" err="1" smtClean="0"/>
              <a:t>хабов</a:t>
            </a:r>
            <a:r>
              <a:rPr lang="ru-RU" sz="1600" b="1" dirty="0" smtClean="0"/>
              <a:t> и </a:t>
            </a:r>
            <a:r>
              <a:rPr lang="ru-RU" sz="1600" b="1" dirty="0" err="1" smtClean="0"/>
              <a:t>мультимодальных</a:t>
            </a:r>
            <a:r>
              <a:rPr lang="ru-RU" sz="1600" b="1" dirty="0" smtClean="0"/>
              <a:t> перевозок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err="1" smtClean="0"/>
              <a:t>Развтие</a:t>
            </a:r>
            <a:r>
              <a:rPr lang="ru-RU" sz="1600" b="1" dirty="0" smtClean="0"/>
              <a:t> </a:t>
            </a:r>
            <a:r>
              <a:rPr lang="ru-RU" sz="1600" b="1" dirty="0"/>
              <a:t>механизмов субсидирования лизинга авиационной техники отечественного производства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/>
              <a:t>Капитальные вложения в инфраструктуру аэропортов и систему </a:t>
            </a:r>
            <a:r>
              <a:rPr lang="ru-RU" sz="1600" b="1" dirty="0" err="1" smtClean="0"/>
              <a:t>ОрВД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219096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14347</TotalTime>
  <Words>469</Words>
  <Application>Microsoft Office PowerPoint</Application>
  <PresentationFormat>Экран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  Эффективность мер государственного регулирования на авиатранспорте в период кризиса Реалии 2016  Ф. Борисов </vt:lpstr>
      <vt:lpstr>Рынок и экономика</vt:lpstr>
      <vt:lpstr>Рынок и экономика</vt:lpstr>
      <vt:lpstr>Компании и рынок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TRANSPORT</cp:lastModifiedBy>
  <cp:revision>325</cp:revision>
  <dcterms:created xsi:type="dcterms:W3CDTF">2010-09-30T06:45:29Z</dcterms:created>
  <dcterms:modified xsi:type="dcterms:W3CDTF">2016-11-29T10:23:12Z</dcterms:modified>
</cp:coreProperties>
</file>